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6.xml"/><Relationship Id="rId22" Type="http://schemas.openxmlformats.org/officeDocument/2006/relationships/font" Target="fonts/Oswald-bold.fntdata"/><Relationship Id="rId10" Type="http://schemas.openxmlformats.org/officeDocument/2006/relationships/slide" Target="slides/slide5.xml"/><Relationship Id="rId21"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b97bd4a1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b97bd4a1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b97bd4a1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b97bd4a1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b97bd4a1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b97bd4a1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77c1baf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77c1baf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b81ca4f9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b81ca4f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b3548416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b3548416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b81ca4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fb81ca4f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b97bd4a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b97bd4a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b97bd4a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b97bd4a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b97bd4a1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b97bd4a1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b97bd4a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b97bd4a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b97bd4a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b97bd4a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b97bd4a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b97bd4a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OljMXwxn-TE" TargetMode="Externa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grendelgames.com/getting-started-with-motion-capture/" TargetMode="External"/><Relationship Id="rId4" Type="http://schemas.openxmlformats.org/officeDocument/2006/relationships/hyperlink" Target="https://motionanalysis.com/motion-capture-technology-for-video-games/" TargetMode="External"/><Relationship Id="rId5" Type="http://schemas.openxmlformats.org/officeDocument/2006/relationships/hyperlink" Target="https://www.washingtonpost.com/video-games/2020/11/11/making-call-of-duty-cold-w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Motion Capture and Call of </a:t>
            </a:r>
            <a:r>
              <a:rPr lang="en"/>
              <a:t>Duty</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a:t>
            </a:r>
            <a:r>
              <a:rPr lang="en"/>
              <a:t>Luke McWilliams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COVID affected COD’S Motion Capture </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Around March 2020, Treyarch, who has been working the next COD title set to release in November, had to shut down their studio (which included </a:t>
            </a:r>
            <a:r>
              <a:rPr lang="en"/>
              <a:t>their motion cap studio), due to the COVID outbreak. They had only recently had been working all the motion capture stuff for the game but still had a lot to finish when they were forced to shut down. So how did they manage to complete everything without even having access to the studio and resources they needed to do it?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video b</a:t>
            </a:r>
            <a:r>
              <a:rPr lang="en"/>
              <a:t>riefly</a:t>
            </a:r>
            <a:r>
              <a:rPr lang="en"/>
              <a:t> explains how they manage to pull it all off</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In March 2020, a national state of emergency was declared. For Raven Software, co-developer of Call of Duty: Black Ops Cold War, suddenly the future of the next game in the biggest FPS series of all time was in jeopardy. This is the Inside Story of how Call of Duty was made from home.&#10;&#10;Check out exclusive behind the scene footage of how Call of Duty: Black Ops Cold War transitioned their entire work force to working from home -even including mo-cap- and still managed to release the game on time, despite being in the middle of the covid-19 pandemic.&#10;&#10;Thank you to Dan Vondrak, Senior Creative Director at Raven Software, Natalie Pohorski, Narrative Producer and actor, Lily Cowles for their time and thoughts on the project.&#10;&#10;After the huge success of Call of Duty Warzone, the COD developers knew their follow up would need to be something special. Since audiences were receptive to the soft reboot of Call of Duty Modern Warfare, Raven Software figured it might be time to continue another beloved Call of Duty property, BLOPS.&#10;&#10;Intro 00:00&#10;Quarantine Measure 01:05&#10;Improvise, Adapt, Overcome 02:50&#10;Mo-Cap 07:30&#10;Learning Lessons 10:10&#10;The Finish Line 13:31&#10;Credits 16:09" id="124" name="Google Shape;124;p23" title="How Call of Duty Was Made From Home During a Pandemic | IGN Inside Stories">
            <a:hlinkClick r:id="rId3"/>
          </p:cNvPr>
          <p:cNvPicPr preferRelativeResize="0"/>
          <p:nvPr/>
        </p:nvPicPr>
        <p:blipFill>
          <a:blip r:embed="rId4">
            <a:alphaModFix/>
          </a:blip>
          <a:stretch>
            <a:fillRect/>
          </a:stretch>
        </p:blipFill>
        <p:spPr>
          <a:xfrm>
            <a:off x="1714500" y="857250"/>
            <a:ext cx="5715000" cy="428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info</a:t>
            </a:r>
            <a:endParaRPr/>
          </a:p>
        </p:txBody>
      </p:sp>
      <p:sp>
        <p:nvSpPr>
          <p:cNvPr id="130" name="Google Shape;13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All voice actors/mcap team had to had to make their own setup at home</a:t>
            </a:r>
            <a:endParaRPr/>
          </a:p>
          <a:p>
            <a:pPr indent="-325755" lvl="0" marL="457200" rtl="0" algn="l">
              <a:spcBef>
                <a:spcPts val="0"/>
              </a:spcBef>
              <a:spcAft>
                <a:spcPts val="0"/>
              </a:spcAft>
              <a:buSzPct val="100000"/>
              <a:buChar char="●"/>
            </a:pPr>
            <a:r>
              <a:rPr lang="en"/>
              <a:t>They did zoom meetings and recorded scenes together on it</a:t>
            </a:r>
            <a:endParaRPr/>
          </a:p>
          <a:p>
            <a:pPr indent="-325755" lvl="0" marL="457200" rtl="0" algn="l">
              <a:spcBef>
                <a:spcPts val="0"/>
              </a:spcBef>
              <a:spcAft>
                <a:spcPts val="0"/>
              </a:spcAft>
              <a:buSzPct val="100000"/>
              <a:buChar char="●"/>
            </a:pPr>
            <a:r>
              <a:rPr lang="en"/>
              <a:t>There were times when </a:t>
            </a:r>
            <a:r>
              <a:rPr lang="en"/>
              <a:t>someone's</a:t>
            </a:r>
            <a:r>
              <a:rPr lang="en"/>
              <a:t> software would glitch or someone had internet problems so they would have to </a:t>
            </a:r>
            <a:r>
              <a:rPr lang="en"/>
              <a:t>restart</a:t>
            </a:r>
            <a:r>
              <a:rPr lang="en"/>
              <a:t> the session or reboot their </a:t>
            </a:r>
            <a:r>
              <a:rPr lang="en"/>
              <a:t>software</a:t>
            </a:r>
            <a:endParaRPr/>
          </a:p>
          <a:p>
            <a:pPr indent="-325755" lvl="0" marL="457200" rtl="0" algn="l">
              <a:spcBef>
                <a:spcPts val="0"/>
              </a:spcBef>
              <a:spcAft>
                <a:spcPts val="0"/>
              </a:spcAft>
              <a:buSzPct val="100000"/>
              <a:buChar char="●"/>
            </a:pPr>
            <a:r>
              <a:rPr lang="en"/>
              <a:t>The recording process consisted of four sessions per day, every day of the week</a:t>
            </a:r>
            <a:endParaRPr/>
          </a:p>
          <a:p>
            <a:pPr indent="-325755" lvl="0" marL="457200" rtl="0" algn="l">
              <a:spcBef>
                <a:spcPts val="0"/>
              </a:spcBef>
              <a:spcAft>
                <a:spcPts val="0"/>
              </a:spcAft>
              <a:buSzPct val="100000"/>
              <a:buChar char="●"/>
            </a:pPr>
            <a:r>
              <a:rPr lang="en"/>
              <a:t>They ended up finishing the game around November, just right before they released it.</a:t>
            </a:r>
            <a:endParaRPr/>
          </a:p>
          <a:p>
            <a:pPr indent="-325755" lvl="0" marL="457200" rtl="0" algn="l">
              <a:spcBef>
                <a:spcPts val="0"/>
              </a:spcBef>
              <a:spcAft>
                <a:spcPts val="0"/>
              </a:spcAft>
              <a:buSzPct val="100000"/>
              <a:buChar char="●"/>
            </a:pPr>
            <a:r>
              <a:rPr lang="en"/>
              <a:t>This shows just how much effort the Treyarch and the other teams put into this COD game </a:t>
            </a:r>
            <a:endParaRPr/>
          </a:p>
          <a:p>
            <a:pPr indent="-325755" lvl="0" marL="457200" rtl="0" algn="l">
              <a:spcBef>
                <a:spcPts val="0"/>
              </a:spcBef>
              <a:spcAft>
                <a:spcPts val="0"/>
              </a:spcAft>
              <a:buSzPct val="100000"/>
              <a:buChar char="●"/>
            </a:pPr>
            <a:r>
              <a:rPr lang="en"/>
              <a:t>Fun Fact: This game was not supposed to even release that year. One of the developing teams were supposed to release their game that year (Sledgehammer) were told by Activision to step down and wait until this year, 2021, to release their game, and made Treyarch release their game in 2020, a year earlier than expected, so that’s one whole year of development they had to skip.</a:t>
            </a:r>
            <a:endParaRPr/>
          </a:p>
          <a:p>
            <a:pPr indent="0" lvl="0" marL="45720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 and Motion Capture Today</a:t>
            </a:r>
            <a:endParaRPr/>
          </a:p>
        </p:txBody>
      </p:sp>
      <p:sp>
        <p:nvSpPr>
          <p:cNvPr id="136" name="Google Shape;136;p25"/>
          <p:cNvSpPr txBox="1"/>
          <p:nvPr>
            <p:ph idx="1" type="body"/>
          </p:nvPr>
        </p:nvSpPr>
        <p:spPr>
          <a:xfrm>
            <a:off x="230175" y="1048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They have started going back to work, meaning they can work in the MCAP Studios again, with COVID restrictions </a:t>
            </a:r>
            <a:r>
              <a:rPr lang="en"/>
              <a:t>obviously.</a:t>
            </a:r>
            <a:endParaRPr/>
          </a:p>
          <a:p>
            <a:pPr indent="-342900" lvl="0" marL="457200" rtl="0" algn="l">
              <a:spcBef>
                <a:spcPts val="0"/>
              </a:spcBef>
              <a:spcAft>
                <a:spcPts val="0"/>
              </a:spcAft>
              <a:buSzPts val="1800"/>
              <a:buChar char="●"/>
            </a:pPr>
            <a:r>
              <a:rPr lang="en"/>
              <a:t>Motion Capture will continue to be used in every future COD game</a:t>
            </a:r>
            <a:endParaRPr/>
          </a:p>
          <a:p>
            <a:pPr indent="0" lvl="0" marL="457200" rtl="0" algn="l">
              <a:spcBef>
                <a:spcPts val="1200"/>
              </a:spcBef>
              <a:spcAft>
                <a:spcPts val="1200"/>
              </a:spcAft>
              <a:buNone/>
            </a:pPr>
            <a:r>
              <a:t/>
            </a:r>
            <a:endParaRPr/>
          </a:p>
        </p:txBody>
      </p:sp>
      <p:pic>
        <p:nvPicPr>
          <p:cNvPr id="137" name="Google Shape;137;p25"/>
          <p:cNvPicPr preferRelativeResize="0"/>
          <p:nvPr/>
        </p:nvPicPr>
        <p:blipFill>
          <a:blip r:embed="rId3">
            <a:alphaModFix/>
          </a:blip>
          <a:stretch>
            <a:fillRect/>
          </a:stretch>
        </p:blipFill>
        <p:spPr>
          <a:xfrm>
            <a:off x="0" y="3611700"/>
            <a:ext cx="2698202" cy="1517749"/>
          </a:xfrm>
          <a:prstGeom prst="rect">
            <a:avLst/>
          </a:prstGeom>
          <a:noFill/>
          <a:ln>
            <a:noFill/>
          </a:ln>
        </p:spPr>
      </p:pic>
      <p:pic>
        <p:nvPicPr>
          <p:cNvPr id="138" name="Google Shape;138;p25"/>
          <p:cNvPicPr preferRelativeResize="0"/>
          <p:nvPr/>
        </p:nvPicPr>
        <p:blipFill>
          <a:blip r:embed="rId4">
            <a:alphaModFix/>
          </a:blip>
          <a:stretch>
            <a:fillRect/>
          </a:stretch>
        </p:blipFill>
        <p:spPr>
          <a:xfrm>
            <a:off x="2698200" y="3642600"/>
            <a:ext cx="2643251" cy="1486850"/>
          </a:xfrm>
          <a:prstGeom prst="rect">
            <a:avLst/>
          </a:prstGeom>
          <a:noFill/>
          <a:ln>
            <a:noFill/>
          </a:ln>
        </p:spPr>
      </p:pic>
      <p:pic>
        <p:nvPicPr>
          <p:cNvPr id="139" name="Google Shape;139;p25"/>
          <p:cNvPicPr preferRelativeResize="0"/>
          <p:nvPr/>
        </p:nvPicPr>
        <p:blipFill>
          <a:blip r:embed="rId5">
            <a:alphaModFix/>
          </a:blip>
          <a:stretch>
            <a:fillRect/>
          </a:stretch>
        </p:blipFill>
        <p:spPr>
          <a:xfrm>
            <a:off x="5379600" y="2093950"/>
            <a:ext cx="3207926" cy="1773125"/>
          </a:xfrm>
          <a:prstGeom prst="rect">
            <a:avLst/>
          </a:prstGeom>
          <a:noFill/>
          <a:ln>
            <a:noFill/>
          </a:ln>
        </p:spPr>
      </p:pic>
      <p:pic>
        <p:nvPicPr>
          <p:cNvPr id="140" name="Google Shape;140;p25"/>
          <p:cNvPicPr preferRelativeResize="0"/>
          <p:nvPr/>
        </p:nvPicPr>
        <p:blipFill>
          <a:blip r:embed="rId6">
            <a:alphaModFix/>
          </a:blip>
          <a:stretch>
            <a:fillRect/>
          </a:stretch>
        </p:blipFill>
        <p:spPr>
          <a:xfrm>
            <a:off x="5798200" y="3879650"/>
            <a:ext cx="2141901" cy="1204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146" name="Google Shape;146;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Slide 2 </a:t>
            </a:r>
            <a:endParaRPr/>
          </a:p>
          <a:p>
            <a:pPr indent="0" lvl="0" marL="0" rtl="0" algn="l">
              <a:spcBef>
                <a:spcPts val="1200"/>
              </a:spcBef>
              <a:spcAft>
                <a:spcPts val="0"/>
              </a:spcAft>
              <a:buNone/>
            </a:pPr>
            <a:r>
              <a:rPr lang="en" u="sng">
                <a:solidFill>
                  <a:schemeClr val="hlink"/>
                </a:solidFill>
                <a:hlinkClick r:id="rId3"/>
              </a:rPr>
              <a:t>https://grendelgames.com/getting-started-with-motion-capture/</a:t>
            </a:r>
            <a:endParaRPr/>
          </a:p>
          <a:p>
            <a:pPr indent="0" lvl="0" marL="0" rtl="0" algn="l">
              <a:spcBef>
                <a:spcPts val="1200"/>
              </a:spcBef>
              <a:spcAft>
                <a:spcPts val="0"/>
              </a:spcAft>
              <a:buNone/>
            </a:pPr>
            <a:r>
              <a:rPr lang="en" u="sng">
                <a:solidFill>
                  <a:schemeClr val="hlink"/>
                </a:solidFill>
                <a:hlinkClick r:id="rId4"/>
              </a:rPr>
              <a:t>https://motionanalysis.com/motion-capture-technology-for-video-games/</a:t>
            </a:r>
            <a:endParaRPr/>
          </a:p>
          <a:p>
            <a:pPr indent="0" lvl="0" marL="0" rtl="0" algn="l">
              <a:spcBef>
                <a:spcPts val="1200"/>
              </a:spcBef>
              <a:spcAft>
                <a:spcPts val="0"/>
              </a:spcAft>
              <a:buNone/>
            </a:pPr>
            <a:r>
              <a:rPr lang="en"/>
              <a:t>Slide 12</a:t>
            </a:r>
            <a:endParaRPr/>
          </a:p>
          <a:p>
            <a:pPr indent="0" lvl="0" marL="0" rtl="0" algn="l">
              <a:spcBef>
                <a:spcPts val="1200"/>
              </a:spcBef>
              <a:spcAft>
                <a:spcPts val="0"/>
              </a:spcAft>
              <a:buNone/>
            </a:pPr>
            <a:r>
              <a:rPr lang="en" u="sng">
                <a:solidFill>
                  <a:schemeClr val="hlink"/>
                </a:solidFill>
                <a:hlinkClick r:id="rId5"/>
              </a:rPr>
              <a:t>https://www.washingtonpost.com/video-games/2020/11/11/making-call-of-duty-cold-war/</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47" name="Google Shape;147;p2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Call of Duty?</a:t>
            </a:r>
            <a:endParaRPr/>
          </a:p>
        </p:txBody>
      </p:sp>
      <p:sp>
        <p:nvSpPr>
          <p:cNvPr id="66" name="Google Shape;66;p1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a:t>Call of Duty is a popular First Person Shooter video game franchise </a:t>
            </a:r>
            <a:endParaRPr/>
          </a:p>
          <a:p>
            <a:pPr indent="-317500" lvl="0" marL="457200" rtl="0" algn="l">
              <a:spcBef>
                <a:spcPts val="0"/>
              </a:spcBef>
              <a:spcAft>
                <a:spcPts val="0"/>
              </a:spcAft>
              <a:buSzPts val="1400"/>
              <a:buChar char="●"/>
            </a:pPr>
            <a:r>
              <a:rPr lang="en"/>
              <a:t>The first game was released </a:t>
            </a:r>
            <a:r>
              <a:rPr lang="en"/>
              <a:t>back</a:t>
            </a:r>
            <a:r>
              <a:rPr lang="en"/>
              <a:t> in 2003, Developed by Infinity Ward and Published by </a:t>
            </a:r>
            <a:r>
              <a:rPr lang="en"/>
              <a:t>Activision, since then every year there has been a new call of duty game all developed by 3 different companies each year (Treyarch, Infinity Ward, and Sledgehammer) and all published by Activision</a:t>
            </a:r>
            <a:endParaRPr/>
          </a:p>
          <a:p>
            <a:pPr indent="-317500" lvl="0" marL="457200" rtl="0" algn="l">
              <a:spcBef>
                <a:spcPts val="0"/>
              </a:spcBef>
              <a:spcAft>
                <a:spcPts val="0"/>
              </a:spcAft>
              <a:buSzPts val="1400"/>
              <a:buChar char="●"/>
            </a:pPr>
            <a:r>
              <a:rPr lang="en"/>
              <a:t>Every game has a Campaign (story mode) and a multiplayer (Online PVP) and started back in 2008, They added Zombies as a 3rd main mode and has been in almost every cod game since then</a:t>
            </a:r>
            <a:endParaRPr/>
          </a:p>
        </p:txBody>
      </p:sp>
      <p:sp>
        <p:nvSpPr>
          <p:cNvPr id="67" name="Google Shape;67;p1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COD has been using </a:t>
            </a:r>
            <a:r>
              <a:rPr lang="en"/>
              <a:t>motion</a:t>
            </a:r>
            <a:r>
              <a:rPr lang="en"/>
              <a:t> capture for cutscenes in their games for mostly campaign then started doing it for zombies, then multiplayer as time went on. </a:t>
            </a:r>
            <a:endParaRPr/>
          </a:p>
          <a:p>
            <a:pPr indent="0" lvl="0" marL="457200" rtl="0" algn="l">
              <a:spcBef>
                <a:spcPts val="1200"/>
              </a:spcBef>
              <a:spcAft>
                <a:spcPts val="1200"/>
              </a:spcAft>
              <a:buNone/>
            </a:pPr>
            <a:r>
              <a:t/>
            </a:r>
            <a:endParaRPr/>
          </a:p>
        </p:txBody>
      </p:sp>
      <p:pic>
        <p:nvPicPr>
          <p:cNvPr id="68" name="Google Shape;68;p14"/>
          <p:cNvPicPr preferRelativeResize="0"/>
          <p:nvPr/>
        </p:nvPicPr>
        <p:blipFill>
          <a:blip r:embed="rId3">
            <a:alphaModFix/>
          </a:blip>
          <a:stretch>
            <a:fillRect/>
          </a:stretch>
        </p:blipFill>
        <p:spPr>
          <a:xfrm>
            <a:off x="5717525" y="0"/>
            <a:ext cx="3426474" cy="1927400"/>
          </a:xfrm>
          <a:prstGeom prst="rect">
            <a:avLst/>
          </a:prstGeom>
          <a:noFill/>
          <a:ln>
            <a:noFill/>
          </a:ln>
        </p:spPr>
      </p:pic>
      <p:pic>
        <p:nvPicPr>
          <p:cNvPr id="69" name="Google Shape;69;p14"/>
          <p:cNvPicPr preferRelativeResize="0"/>
          <p:nvPr/>
        </p:nvPicPr>
        <p:blipFill>
          <a:blip r:embed="rId4">
            <a:alphaModFix/>
          </a:blip>
          <a:stretch>
            <a:fillRect/>
          </a:stretch>
        </p:blipFill>
        <p:spPr>
          <a:xfrm>
            <a:off x="5717525" y="1927400"/>
            <a:ext cx="1017201" cy="1017201"/>
          </a:xfrm>
          <a:prstGeom prst="rect">
            <a:avLst/>
          </a:prstGeom>
          <a:noFill/>
          <a:ln>
            <a:noFill/>
          </a:ln>
        </p:spPr>
      </p:pic>
      <p:pic>
        <p:nvPicPr>
          <p:cNvPr id="70" name="Google Shape;70;p14"/>
          <p:cNvPicPr preferRelativeResize="0"/>
          <p:nvPr/>
        </p:nvPicPr>
        <p:blipFill>
          <a:blip r:embed="rId5">
            <a:alphaModFix/>
          </a:blip>
          <a:stretch>
            <a:fillRect/>
          </a:stretch>
        </p:blipFill>
        <p:spPr>
          <a:xfrm>
            <a:off x="6734726" y="1922687"/>
            <a:ext cx="927674" cy="1026625"/>
          </a:xfrm>
          <a:prstGeom prst="rect">
            <a:avLst/>
          </a:prstGeom>
          <a:noFill/>
          <a:ln>
            <a:noFill/>
          </a:ln>
        </p:spPr>
      </p:pic>
      <p:pic>
        <p:nvPicPr>
          <p:cNvPr id="71" name="Google Shape;71;p14"/>
          <p:cNvPicPr preferRelativeResize="0"/>
          <p:nvPr/>
        </p:nvPicPr>
        <p:blipFill>
          <a:blip r:embed="rId6">
            <a:alphaModFix/>
          </a:blip>
          <a:stretch>
            <a:fillRect/>
          </a:stretch>
        </p:blipFill>
        <p:spPr>
          <a:xfrm>
            <a:off x="7662400" y="1891200"/>
            <a:ext cx="781200" cy="10895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Motion Capture</a:t>
            </a:r>
            <a:endParaRPr/>
          </a:p>
        </p:txBody>
      </p:sp>
      <p:sp>
        <p:nvSpPr>
          <p:cNvPr id="77" name="Google Shape;77;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Char char="●"/>
            </a:pPr>
            <a:r>
              <a:rPr lang="en" sz="1100">
                <a:solidFill>
                  <a:schemeClr val="dk2"/>
                </a:solidFill>
              </a:rPr>
              <a:t>Motion Capture is Recording real-life movements from actors and converting them into hyper-realistic 3D animations. Although this technique has been used for over 20 years in the film, animation and later the game industry, it has now made a boost in its regular usage</a:t>
            </a:r>
            <a:endParaRPr sz="1100">
              <a:solidFill>
                <a:schemeClr val="dk2"/>
              </a:solidFill>
            </a:endParaRPr>
          </a:p>
          <a:p>
            <a:pPr indent="0" lvl="0" marL="457200" rtl="0" algn="l">
              <a:spcBef>
                <a:spcPts val="1200"/>
              </a:spcBef>
              <a:spcAft>
                <a:spcPts val="0"/>
              </a:spcAft>
              <a:buNone/>
            </a:pPr>
            <a:r>
              <a:t/>
            </a:r>
            <a:endParaRPr sz="1100">
              <a:solidFill>
                <a:schemeClr val="dk2"/>
              </a:solidFill>
            </a:endParaRPr>
          </a:p>
          <a:p>
            <a:pPr indent="-298450" lvl="0" marL="457200" rtl="0" algn="l">
              <a:spcBef>
                <a:spcPts val="1200"/>
              </a:spcBef>
              <a:spcAft>
                <a:spcPts val="0"/>
              </a:spcAft>
              <a:buClr>
                <a:srgbClr val="999999"/>
              </a:buClr>
              <a:buSzPts val="1100"/>
              <a:buChar char="●"/>
            </a:pPr>
            <a:r>
              <a:rPr lang="en" sz="1100">
                <a:solidFill>
                  <a:srgbClr val="999999"/>
                </a:solidFill>
              </a:rPr>
              <a:t>Motion capture uses motion-tracking cameras to capture the movement of an actor or object wearing motion tracking markers. The data is sent to a computer equipped with motion capture software, like Cortex. Cortex takes the motion capture data and creates a virtual skeleton that moves with the actor in real-time. As the actor performs, the director and the production team can see a preliminary animated version of the actor’s performance. Once the desired performance has been achieved, the character can be animated over the skeleton in post-production or real-time</a:t>
            </a:r>
            <a:endParaRPr sz="1100">
              <a:solidFill>
                <a:srgbClr val="999999"/>
              </a:solidFill>
            </a:endParaRPr>
          </a:p>
        </p:txBody>
      </p:sp>
      <p:sp>
        <p:nvSpPr>
          <p:cNvPr id="78" name="Google Shape;78;p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 name="Google Shape;79;p15"/>
          <p:cNvPicPr preferRelativeResize="0"/>
          <p:nvPr/>
        </p:nvPicPr>
        <p:blipFill>
          <a:blip r:embed="rId3">
            <a:alphaModFix/>
          </a:blip>
          <a:stretch>
            <a:fillRect/>
          </a:stretch>
        </p:blipFill>
        <p:spPr>
          <a:xfrm>
            <a:off x="6190450" y="45100"/>
            <a:ext cx="2953549" cy="1661371"/>
          </a:xfrm>
          <a:prstGeom prst="rect">
            <a:avLst/>
          </a:prstGeom>
          <a:noFill/>
          <a:ln>
            <a:noFill/>
          </a:ln>
        </p:spPr>
      </p:pic>
      <p:pic>
        <p:nvPicPr>
          <p:cNvPr id="80" name="Google Shape;80;p15"/>
          <p:cNvPicPr preferRelativeResize="0"/>
          <p:nvPr/>
        </p:nvPicPr>
        <p:blipFill>
          <a:blip r:embed="rId4">
            <a:alphaModFix/>
          </a:blip>
          <a:stretch>
            <a:fillRect/>
          </a:stretch>
        </p:blipFill>
        <p:spPr>
          <a:xfrm>
            <a:off x="6173549" y="1741425"/>
            <a:ext cx="2953549" cy="1679831"/>
          </a:xfrm>
          <a:prstGeom prst="rect">
            <a:avLst/>
          </a:prstGeom>
          <a:noFill/>
          <a:ln>
            <a:noFill/>
          </a:ln>
        </p:spPr>
      </p:pic>
      <p:pic>
        <p:nvPicPr>
          <p:cNvPr id="81" name="Google Shape;81;p15"/>
          <p:cNvPicPr preferRelativeResize="0"/>
          <p:nvPr/>
        </p:nvPicPr>
        <p:blipFill>
          <a:blip r:embed="rId5">
            <a:alphaModFix/>
          </a:blip>
          <a:stretch>
            <a:fillRect/>
          </a:stretch>
        </p:blipFill>
        <p:spPr>
          <a:xfrm>
            <a:off x="7345275" y="3421250"/>
            <a:ext cx="1798726" cy="1661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657725" y="0"/>
            <a:ext cx="7741921"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152400" y="522375"/>
            <a:ext cx="8839197" cy="38513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1063775" y="152400"/>
            <a:ext cx="7258050"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152400" y="152400"/>
            <a:ext cx="8614353"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